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58" r:id="rId4"/>
    <p:sldId id="257" r:id="rId5"/>
    <p:sldId id="262" r:id="rId6"/>
    <p:sldId id="263" r:id="rId7"/>
    <p:sldId id="264" r:id="rId8"/>
    <p:sldId id="265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7" autoAdjust="0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3544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05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76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91440" y="-1"/>
            <a:ext cx="14630400" cy="7499945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9440" y="-2"/>
            <a:ext cx="6502399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8309" y="980242"/>
            <a:ext cx="7461132" cy="39343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44"/>
              </a:lnSpc>
              <a:buNone/>
            </a:pPr>
            <a:r>
              <a:rPr lang="en-US" sz="6195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E-Commerce Pulse: Integrated Performance Analytics</a:t>
            </a:r>
            <a:endParaRPr lang="en-US" sz="6195" dirty="0"/>
          </a:p>
        </p:txBody>
      </p:sp>
      <p:sp>
        <p:nvSpPr>
          <p:cNvPr id="7" name="Shape 4"/>
          <p:cNvSpPr/>
          <p:nvPr/>
        </p:nvSpPr>
        <p:spPr>
          <a:xfrm>
            <a:off x="849749" y="6156563"/>
            <a:ext cx="346591" cy="346591"/>
          </a:xfrm>
          <a:prstGeom prst="roundRect">
            <a:avLst>
              <a:gd name="adj" fmla="val 26380043"/>
            </a:avLst>
          </a:prstGeom>
          <a:solidFill>
            <a:srgbClr val="C23BE1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8" name="Text 5"/>
          <p:cNvSpPr/>
          <p:nvPr/>
        </p:nvSpPr>
        <p:spPr>
          <a:xfrm>
            <a:off x="927994" y="6281102"/>
            <a:ext cx="177641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1000" b="1" dirty="0">
                <a:solidFill>
                  <a:srgbClr val="FFFFFF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TK</a:t>
            </a:r>
            <a:endParaRPr 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304568" y="6140370"/>
            <a:ext cx="2525911" cy="3792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86"/>
              </a:lnSpc>
              <a:buNone/>
            </a:pPr>
            <a:r>
              <a:rPr lang="en-US" sz="2133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 Tushar Kshirsagar</a:t>
            </a:r>
            <a:endParaRPr lang="en-US" sz="213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11575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804784" y="180083"/>
            <a:ext cx="8036969" cy="7127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12"/>
              </a:lnSpc>
              <a:buNone/>
            </a:pPr>
            <a:r>
              <a:rPr lang="en-US" sz="38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E-commerce Performance Overview</a:t>
            </a:r>
            <a:endParaRPr lang="en-US" sz="3800" dirty="0"/>
          </a:p>
        </p:txBody>
      </p:sp>
      <p:sp>
        <p:nvSpPr>
          <p:cNvPr id="6" name="Shape 3"/>
          <p:cNvSpPr/>
          <p:nvPr/>
        </p:nvSpPr>
        <p:spPr>
          <a:xfrm>
            <a:off x="1033265" y="1465817"/>
            <a:ext cx="45719" cy="5907256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1261747" y="1938019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804785" y="170953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987903" y="1782166"/>
            <a:ext cx="121087" cy="3420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4"/>
              </a:lnSpc>
              <a:buNone/>
            </a:pPr>
            <a:r>
              <a:rPr lang="en-US" sz="2694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94" dirty="0"/>
          </a:p>
        </p:txBody>
      </p:sp>
      <p:sp>
        <p:nvSpPr>
          <p:cNvPr id="10" name="Text 7"/>
          <p:cNvSpPr/>
          <p:nvPr/>
        </p:nvSpPr>
        <p:spPr>
          <a:xfrm>
            <a:off x="2240083" y="1682392"/>
            <a:ext cx="2850713" cy="3562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6"/>
              </a:lnSpc>
              <a:buNone/>
            </a:pPr>
            <a:r>
              <a:rPr lang="en-US" sz="2245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Total Revenue</a:t>
            </a:r>
          </a:p>
        </p:txBody>
      </p:sp>
      <p:sp>
        <p:nvSpPr>
          <p:cNvPr id="11" name="Text 8"/>
          <p:cNvSpPr/>
          <p:nvPr/>
        </p:nvSpPr>
        <p:spPr>
          <a:xfrm>
            <a:off x="2240083" y="2168524"/>
            <a:ext cx="6585703" cy="13431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$</a:t>
            </a:r>
            <a:r>
              <a:rPr lang="en-US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69.5M</a:t>
            </a: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 in total revenue indicates strong sales performance, reflecting the overall success of the e-commerce platform in driving sales across various product categories.</a:t>
            </a:r>
            <a:endParaRPr lang="en-US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261747" y="3767295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804785" y="353881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952660" y="3611442"/>
            <a:ext cx="191572" cy="3420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4"/>
              </a:lnSpc>
              <a:buNone/>
            </a:pPr>
            <a:r>
              <a:rPr lang="en-US" sz="2694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94" dirty="0"/>
          </a:p>
        </p:txBody>
      </p:sp>
      <p:sp>
        <p:nvSpPr>
          <p:cNvPr id="15" name="Text 12"/>
          <p:cNvSpPr/>
          <p:nvPr/>
        </p:nvSpPr>
        <p:spPr>
          <a:xfrm>
            <a:off x="2240083" y="3511668"/>
            <a:ext cx="2850713" cy="3562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6"/>
              </a:lnSpc>
              <a:buNone/>
            </a:pPr>
            <a:r>
              <a:rPr lang="en-US" sz="2245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Total Orders</a:t>
            </a:r>
          </a:p>
        </p:txBody>
      </p:sp>
      <p:sp>
        <p:nvSpPr>
          <p:cNvPr id="16" name="Text 13"/>
          <p:cNvSpPr/>
          <p:nvPr/>
        </p:nvSpPr>
        <p:spPr>
          <a:xfrm>
            <a:off x="2240083" y="3997800"/>
            <a:ext cx="6585703" cy="693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50.0K</a:t>
            </a: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 total orders suggest a high level of customer engagement and consistent demand, showcasing the platform's ability to attract and retain customers.</a:t>
            </a:r>
            <a:endParaRPr lang="en-US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1261747" y="5596571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5"/>
          <p:cNvSpPr/>
          <p:nvPr/>
        </p:nvSpPr>
        <p:spPr>
          <a:xfrm>
            <a:off x="804785" y="536809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956113" y="5440718"/>
            <a:ext cx="184666" cy="3420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4"/>
              </a:lnSpc>
              <a:buNone/>
            </a:pPr>
            <a:r>
              <a:rPr lang="en-US" sz="2694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94" dirty="0"/>
          </a:p>
        </p:txBody>
      </p:sp>
      <p:sp>
        <p:nvSpPr>
          <p:cNvPr id="20" name="Text 17"/>
          <p:cNvSpPr/>
          <p:nvPr/>
        </p:nvSpPr>
        <p:spPr>
          <a:xfrm>
            <a:off x="2240083" y="5340944"/>
            <a:ext cx="2850713" cy="3562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6"/>
              </a:lnSpc>
              <a:buNone/>
            </a:pPr>
            <a:r>
              <a:rPr lang="en-US" sz="24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Average Order Value</a:t>
            </a:r>
          </a:p>
        </p:txBody>
      </p:sp>
      <p:sp>
        <p:nvSpPr>
          <p:cNvPr id="21" name="Text 18"/>
          <p:cNvSpPr/>
          <p:nvPr/>
        </p:nvSpPr>
        <p:spPr>
          <a:xfrm>
            <a:off x="2240083" y="5827075"/>
            <a:ext cx="6585703" cy="1453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170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</a:t>
            </a:r>
            <a:r>
              <a:rPr lang="en-US" sz="1706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1.4K</a:t>
            </a:r>
            <a:r>
              <a:rPr lang="en-US" sz="170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average order value highlights the significant spending power of customers, implying that the platform is effectively upselling or that customers are purchasing high-value items.</a:t>
            </a:r>
            <a:endParaRPr lang="en-US" sz="1706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9D01C5DD-D6E0-1055-5261-5CDAB622E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8992" y="0"/>
            <a:ext cx="5541407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00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056" y="-53028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1113709" y="171289"/>
            <a:ext cx="12068919" cy="7127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12"/>
              </a:lnSpc>
              <a:buNone/>
            </a:pPr>
            <a:r>
              <a:rPr lang="en-US" sz="4489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Customer Segmentation and Sales Distribution</a:t>
            </a:r>
            <a:endParaRPr lang="en-US" sz="4489" dirty="0"/>
          </a:p>
        </p:txBody>
      </p:sp>
      <p:sp>
        <p:nvSpPr>
          <p:cNvPr id="8" name="Shape 5"/>
          <p:cNvSpPr/>
          <p:nvPr/>
        </p:nvSpPr>
        <p:spPr>
          <a:xfrm>
            <a:off x="839510" y="206835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839510" y="389763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6406970" y="1485809"/>
            <a:ext cx="6775658" cy="21399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200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The balanced customer distribution across Home Office (25.2%), Small Business (25.2%), Corporate (24.9%), and Consumer (24.7%) segments demonstrates diversified market appeal, minimizing reliance on any one segment and enhancing business stability.</a:t>
            </a:r>
            <a:endParaRPr lang="en-US" sz="22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839510" y="572690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DF2F460-DBAC-1679-14E7-660065A25B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34" r="4662"/>
          <a:stretch/>
        </p:blipFill>
        <p:spPr>
          <a:xfrm>
            <a:off x="1083231" y="1277638"/>
            <a:ext cx="4687747" cy="25189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FB4F289-FC74-0F15-F856-FA17B89E9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3419" y="4603818"/>
            <a:ext cx="5921006" cy="3035473"/>
          </a:xfrm>
          <a:prstGeom prst="rect">
            <a:avLst/>
          </a:prstGeom>
        </p:spPr>
      </p:pic>
      <p:sp>
        <p:nvSpPr>
          <p:cNvPr id="27" name="Text 13">
            <a:extLst>
              <a:ext uri="{FF2B5EF4-FFF2-40B4-BE49-F238E27FC236}">
                <a16:creationId xmlns:a16="http://schemas.microsoft.com/office/drawing/2014/main" id="{E64E5E5B-0CF7-84FE-37FE-DA8D20A4A6D8}"/>
              </a:ext>
            </a:extLst>
          </p:cNvPr>
          <p:cNvSpPr/>
          <p:nvPr/>
        </p:nvSpPr>
        <p:spPr>
          <a:xfrm>
            <a:off x="839510" y="5329360"/>
            <a:ext cx="6775658" cy="19163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200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North America dominates sales across product categories, followed by the Middle East &amp; Africa and Europe, signaling robust market penetration and highlighting growth opportunities in underperforming regions like Latin America</a:t>
            </a:r>
            <a:endParaRPr lang="en-US" sz="22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8" name="Text 5">
            <a:extLst>
              <a:ext uri="{FF2B5EF4-FFF2-40B4-BE49-F238E27FC236}">
                <a16:creationId xmlns:a16="http://schemas.microsoft.com/office/drawing/2014/main" id="{B49311CE-B15D-2FA0-20D1-6BBA7EC6018C}"/>
              </a:ext>
            </a:extLst>
          </p:cNvPr>
          <p:cNvSpPr/>
          <p:nvPr/>
        </p:nvSpPr>
        <p:spPr>
          <a:xfrm>
            <a:off x="1781388" y="3791099"/>
            <a:ext cx="2850713" cy="3562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6"/>
              </a:lnSpc>
              <a:buNone/>
            </a:pPr>
            <a:r>
              <a:rPr lang="en-US" sz="2000" dirty="0">
                <a:solidFill>
                  <a:srgbClr val="9998FF"/>
                </a:solidFill>
                <a:ea typeface="Barlow" pitchFamily="34" charset="-122"/>
                <a:cs typeface="Times New Roman" panose="02020603050405020304" pitchFamily="18" charset="0"/>
              </a:rPr>
              <a:t>Customer Segment Distribution</a:t>
            </a:r>
            <a:endParaRPr lang="en-US" sz="2000" dirty="0"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3B74BA-0C66-D1D2-E244-660E42F33E98}"/>
              </a:ext>
            </a:extLst>
          </p:cNvPr>
          <p:cNvSpPr txBox="1"/>
          <p:nvPr/>
        </p:nvSpPr>
        <p:spPr>
          <a:xfrm>
            <a:off x="7882359" y="7641689"/>
            <a:ext cx="5521124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806"/>
              </a:lnSpc>
              <a:buNone/>
            </a:pPr>
            <a:r>
              <a:rPr lang="en-US" dirty="0">
                <a:solidFill>
                  <a:srgbClr val="9998FF"/>
                </a:solidFill>
                <a:ea typeface="Barlow" pitchFamily="34" charset="-122"/>
                <a:cs typeface="Times New Roman" panose="02020603050405020304" pitchFamily="18" charset="0"/>
              </a:rPr>
              <a:t>S</a:t>
            </a:r>
            <a:r>
              <a:rPr lang="en-US" sz="1800" dirty="0">
                <a:solidFill>
                  <a:srgbClr val="9998FF"/>
                </a:solidFill>
                <a:ea typeface="Barlow" pitchFamily="34" charset="-122"/>
                <a:cs typeface="Times New Roman" panose="02020603050405020304" pitchFamily="18" charset="0"/>
              </a:rPr>
              <a:t>ales by Product </a:t>
            </a:r>
            <a:r>
              <a:rPr lang="en-US" dirty="0">
                <a:solidFill>
                  <a:srgbClr val="9998FF"/>
                </a:solidFill>
                <a:ea typeface="Barlow" pitchFamily="34" charset="-122"/>
                <a:cs typeface="Times New Roman" panose="02020603050405020304" pitchFamily="18" charset="0"/>
              </a:rPr>
              <a:t>C</a:t>
            </a:r>
            <a:r>
              <a:rPr lang="en-US" sz="1800" dirty="0">
                <a:solidFill>
                  <a:srgbClr val="9998FF"/>
                </a:solidFill>
                <a:ea typeface="Barlow" pitchFamily="34" charset="-122"/>
                <a:cs typeface="Times New Roman" panose="02020603050405020304" pitchFamily="18" charset="0"/>
              </a:rPr>
              <a:t>ategory</a:t>
            </a:r>
            <a:endParaRPr lang="en-US" sz="18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80914" y="23150"/>
            <a:ext cx="14711314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400994" y="91440"/>
            <a:ext cx="9828411" cy="7127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612"/>
              </a:lnSpc>
              <a:buNone/>
            </a:pPr>
            <a:r>
              <a:rPr lang="en-US" sz="4489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Order and Payment Analysis</a:t>
            </a:r>
            <a:endParaRPr lang="en-US" sz="4489" dirty="0"/>
          </a:p>
        </p:txBody>
      </p:sp>
      <p:sp>
        <p:nvSpPr>
          <p:cNvPr id="6" name="Text 4"/>
          <p:cNvSpPr/>
          <p:nvPr/>
        </p:nvSpPr>
        <p:spPr>
          <a:xfrm>
            <a:off x="520861" y="1608089"/>
            <a:ext cx="4714321" cy="18471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The data reflects robust customer loyalty, as evidenced by an average of 10 orders per customer. This indicates a high level of customer satisfaction and repeat business.</a:t>
            </a:r>
            <a:endParaRPr lang="en-US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622808" y="3156545"/>
            <a:ext cx="4398383" cy="378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6"/>
              </a:lnSpc>
              <a:buNone/>
            </a:pPr>
            <a:r>
              <a:rPr lang="en-US" sz="3000" b="1" dirty="0">
                <a:solidFill>
                  <a:srgbClr val="9998FF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Average Shipping Cost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4622808" y="3718909"/>
            <a:ext cx="4398383" cy="17932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A balanced distribution across payment methods Credit Card, Bank Transfer, and PayPal at 33% each enhances customer convenience, supporting high order frequency.</a:t>
            </a:r>
          </a:p>
        </p:txBody>
      </p:sp>
      <p:sp>
        <p:nvSpPr>
          <p:cNvPr id="9" name="Text 7"/>
          <p:cNvSpPr/>
          <p:nvPr/>
        </p:nvSpPr>
        <p:spPr>
          <a:xfrm>
            <a:off x="408832" y="5512130"/>
            <a:ext cx="3561503" cy="3562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6"/>
              </a:lnSpc>
              <a:buNone/>
            </a:pPr>
            <a:r>
              <a:rPr lang="en-US" sz="3000" b="1" dirty="0">
                <a:solidFill>
                  <a:srgbClr val="9998FF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Average Order Value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299217" y="6003693"/>
            <a:ext cx="4018359" cy="17281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Average shipping costs of $27.5 and a shipping time of 14.5 units reflect effective cost and delivery management.</a:t>
            </a:r>
            <a:endParaRPr lang="en-US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E83E3BE0-03A2-5395-8F89-54EB73E38584}"/>
              </a:ext>
            </a:extLst>
          </p:cNvPr>
          <p:cNvSpPr/>
          <p:nvPr/>
        </p:nvSpPr>
        <p:spPr>
          <a:xfrm>
            <a:off x="150470" y="1047347"/>
            <a:ext cx="5625295" cy="48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6"/>
              </a:lnSpc>
              <a:buNone/>
            </a:pPr>
            <a:r>
              <a:rPr lang="en-US" sz="3000" b="1" dirty="0">
                <a:solidFill>
                  <a:srgbClr val="9998FF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Average Orders per Customer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4E1419F-8D0F-3CBB-519E-CA144B2646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97" r="8244"/>
          <a:stretch/>
        </p:blipFill>
        <p:spPr>
          <a:xfrm>
            <a:off x="9602861" y="1091602"/>
            <a:ext cx="4684952" cy="2866940"/>
          </a:xfrm>
          <a:prstGeom prst="rect">
            <a:avLst/>
          </a:prstGeom>
        </p:spPr>
      </p:pic>
      <p:sp>
        <p:nvSpPr>
          <p:cNvPr id="22" name="Text 5">
            <a:extLst>
              <a:ext uri="{FF2B5EF4-FFF2-40B4-BE49-F238E27FC236}">
                <a16:creationId xmlns:a16="http://schemas.microsoft.com/office/drawing/2014/main" id="{D4D83974-F397-5F69-9018-5F28B982232C}"/>
              </a:ext>
            </a:extLst>
          </p:cNvPr>
          <p:cNvSpPr/>
          <p:nvPr/>
        </p:nvSpPr>
        <p:spPr>
          <a:xfrm>
            <a:off x="9673664" y="4010483"/>
            <a:ext cx="4398383" cy="378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6"/>
              </a:lnSpc>
              <a:buNone/>
            </a:pPr>
            <a:r>
              <a:rPr lang="en-US" sz="2000" b="1" dirty="0">
                <a:solidFill>
                  <a:srgbClr val="9998FF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Order Distribution by Payment Method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87EEBA99-B17E-B4E3-09FD-E37A9BCCFA53}"/>
              </a:ext>
            </a:extLst>
          </p:cNvPr>
          <p:cNvSpPr/>
          <p:nvPr/>
        </p:nvSpPr>
        <p:spPr>
          <a:xfrm>
            <a:off x="9635983" y="4793636"/>
            <a:ext cx="4618707" cy="19659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The pie chart to understand the proportion of orders by each payment method, highlighting key payment trends and opportunities for optimizing payment processing and related customer experience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056" y="-41453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1113709" y="171289"/>
            <a:ext cx="12068919" cy="7127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612"/>
              </a:lnSpc>
              <a:buNone/>
            </a:pPr>
            <a:r>
              <a:rPr lang="en-US" sz="5000" b="1" dirty="0">
                <a:solidFill>
                  <a:srgbClr val="9998FF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Sales Trends and Seasonality</a:t>
            </a:r>
            <a:endParaRPr lang="en-US" sz="50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839510" y="206835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839510" y="389763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6627825" y="1597600"/>
            <a:ext cx="6775658" cy="19163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200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The chart reveals stable overall performance with minor fluctuations, showcasing peak sales in July and troughs in February, suggesting potential seasonal patterns impacting sales volume</a:t>
            </a:r>
            <a:endParaRPr lang="en-US" sz="22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839510" y="572690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Text 13">
            <a:extLst>
              <a:ext uri="{FF2B5EF4-FFF2-40B4-BE49-F238E27FC236}">
                <a16:creationId xmlns:a16="http://schemas.microsoft.com/office/drawing/2014/main" id="{E64E5E5B-0CF7-84FE-37FE-DA8D20A4A6D8}"/>
              </a:ext>
            </a:extLst>
          </p:cNvPr>
          <p:cNvSpPr/>
          <p:nvPr/>
        </p:nvSpPr>
        <p:spPr>
          <a:xfrm>
            <a:off x="546676" y="5182919"/>
            <a:ext cx="6775658" cy="14282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200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December's top sellers highlight key products, informing year-round inventory and marketing strategies.</a:t>
            </a:r>
            <a:endParaRPr lang="en-US" sz="22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8" name="Text 5">
            <a:extLst>
              <a:ext uri="{FF2B5EF4-FFF2-40B4-BE49-F238E27FC236}">
                <a16:creationId xmlns:a16="http://schemas.microsoft.com/office/drawing/2014/main" id="{B49311CE-B15D-2FA0-20D1-6BBA7EC6018C}"/>
              </a:ext>
            </a:extLst>
          </p:cNvPr>
          <p:cNvSpPr/>
          <p:nvPr/>
        </p:nvSpPr>
        <p:spPr>
          <a:xfrm>
            <a:off x="1781388" y="3791099"/>
            <a:ext cx="2850713" cy="3562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6"/>
              </a:lnSpc>
              <a:buNone/>
            </a:pPr>
            <a:r>
              <a:rPr lang="en-US" sz="2000" dirty="0">
                <a:solidFill>
                  <a:srgbClr val="9998FF"/>
                </a:solidFill>
                <a:ea typeface="Barlow" pitchFamily="34" charset="-122"/>
                <a:cs typeface="Times New Roman" panose="02020603050405020304" pitchFamily="18" charset="0"/>
              </a:rPr>
              <a:t>Monthly sales trend</a:t>
            </a:r>
            <a:endParaRPr lang="en-US" sz="2000" dirty="0"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3B74BA-0C66-D1D2-E244-660E42F33E98}"/>
              </a:ext>
            </a:extLst>
          </p:cNvPr>
          <p:cNvSpPr txBox="1"/>
          <p:nvPr/>
        </p:nvSpPr>
        <p:spPr>
          <a:xfrm>
            <a:off x="8142703" y="7632512"/>
            <a:ext cx="5521124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806"/>
              </a:lnSpc>
              <a:buNone/>
            </a:pPr>
            <a:r>
              <a:rPr lang="en-US" dirty="0">
                <a:solidFill>
                  <a:srgbClr val="9998FF"/>
                </a:solidFill>
                <a:ea typeface="Barlow" pitchFamily="34" charset="-122"/>
                <a:cs typeface="Times New Roman" panose="02020603050405020304" pitchFamily="18" charset="0"/>
              </a:rPr>
              <a:t>Seasonal product performance</a:t>
            </a:r>
            <a:endParaRPr lang="en-US" sz="1800" dirty="0"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ADB8EF-534D-DA83-27F8-F31770E77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644" y="1281544"/>
            <a:ext cx="5892240" cy="25095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6C3CB3-EB56-CBAB-A1F4-D66025F2B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807" y="3783053"/>
            <a:ext cx="6360917" cy="38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145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12783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226135" y="752356"/>
            <a:ext cx="5562481" cy="6953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75"/>
              </a:lnSpc>
              <a:buNone/>
            </a:pPr>
            <a:r>
              <a:rPr lang="en-US" sz="438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Insights</a:t>
            </a:r>
            <a:endParaRPr lang="en-US" sz="4380" dirty="0"/>
          </a:p>
        </p:txBody>
      </p:sp>
      <p:sp>
        <p:nvSpPr>
          <p:cNvPr id="6" name="Shape 3"/>
          <p:cNvSpPr/>
          <p:nvPr/>
        </p:nvSpPr>
        <p:spPr>
          <a:xfrm>
            <a:off x="6226135" y="2002512"/>
            <a:ext cx="475536" cy="475536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404848" y="2073354"/>
            <a:ext cx="118110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8"/>
              </a:lnSpc>
              <a:buNone/>
            </a:pPr>
            <a:r>
              <a:rPr lang="en-US" sz="2628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1</a:t>
            </a:r>
            <a:endParaRPr lang="en-US" sz="2628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913007" y="2002512"/>
            <a:ext cx="3039785" cy="6953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7"/>
              </a:lnSpc>
              <a:buNone/>
            </a:pPr>
            <a:r>
              <a:rPr lang="en-US" sz="2400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Strong Overall Performance</a:t>
            </a:r>
            <a:endParaRPr lang="en-US" sz="24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913007" y="2824639"/>
            <a:ext cx="3039785" cy="16906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63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Balanced customer segments indicate stable business health.</a:t>
            </a:r>
            <a:endParaRPr lang="en-US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0164128" y="2002512"/>
            <a:ext cx="475536" cy="475536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08431" y="2073354"/>
            <a:ext cx="186928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8"/>
              </a:lnSpc>
              <a:buNone/>
            </a:pPr>
            <a:r>
              <a:rPr lang="en-US" sz="2628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2</a:t>
            </a:r>
            <a:endParaRPr lang="en-US" sz="2628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850999" y="2002512"/>
            <a:ext cx="2999303" cy="3476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7"/>
              </a:lnSpc>
              <a:buNone/>
            </a:pPr>
            <a:r>
              <a:rPr lang="en-US" sz="2400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Geographic Expansion</a:t>
            </a:r>
            <a:endParaRPr lang="en-US" sz="24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0850999" y="2476977"/>
            <a:ext cx="3039785" cy="14005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63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Potential growth in Latin America.</a:t>
            </a:r>
            <a:endParaRPr lang="en-US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226135" y="4339399"/>
            <a:ext cx="475536" cy="475536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373773" y="4410241"/>
            <a:ext cx="180261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8"/>
              </a:lnSpc>
              <a:buNone/>
            </a:pPr>
            <a:r>
              <a:rPr lang="en-US" sz="2628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3</a:t>
            </a:r>
            <a:endParaRPr lang="en-US" sz="2628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913007" y="4339399"/>
            <a:ext cx="3114317" cy="404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7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High Customer Loyalty</a:t>
            </a:r>
            <a:endParaRPr lang="en-US" sz="20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6913007" y="4813864"/>
            <a:ext cx="3039785" cy="9387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63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Repeat orders highlight customer satisfaction.</a:t>
            </a:r>
            <a:endParaRPr lang="en-US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10164128" y="4339399"/>
            <a:ext cx="475536" cy="475536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0300930" y="4410241"/>
            <a:ext cx="201930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8"/>
              </a:lnSpc>
              <a:buNone/>
            </a:pPr>
            <a:r>
              <a:rPr lang="en-US" sz="2628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4</a:t>
            </a:r>
            <a:endParaRPr lang="en-US" sz="2628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0850999" y="4339400"/>
            <a:ext cx="3039785" cy="475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7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Logistics Optimization</a:t>
            </a:r>
            <a:endParaRPr lang="en-US" sz="20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10942162" y="4743974"/>
            <a:ext cx="3039785" cy="9387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63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Opportunities to reduce shipping costs and times.</a:t>
            </a:r>
            <a:endParaRPr lang="en-US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3" name="Text 16">
            <a:extLst>
              <a:ext uri="{FF2B5EF4-FFF2-40B4-BE49-F238E27FC236}">
                <a16:creationId xmlns:a16="http://schemas.microsoft.com/office/drawing/2014/main" id="{D709CE67-1B1B-5EA2-BB80-0D42A78BFFC6}"/>
              </a:ext>
            </a:extLst>
          </p:cNvPr>
          <p:cNvSpPr/>
          <p:nvPr/>
        </p:nvSpPr>
        <p:spPr>
          <a:xfrm>
            <a:off x="6404848" y="6289631"/>
            <a:ext cx="201930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8"/>
              </a:lnSpc>
              <a:buNone/>
            </a:pPr>
            <a:r>
              <a:rPr lang="en-US" sz="2628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5</a:t>
            </a:r>
            <a:endParaRPr lang="en-US" sz="2628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4" name="Text 17">
            <a:extLst>
              <a:ext uri="{FF2B5EF4-FFF2-40B4-BE49-F238E27FC236}">
                <a16:creationId xmlns:a16="http://schemas.microsoft.com/office/drawing/2014/main" id="{FC2B5976-5D2E-5C0C-025B-A45A018CEE56}"/>
              </a:ext>
            </a:extLst>
          </p:cNvPr>
          <p:cNvSpPr/>
          <p:nvPr/>
        </p:nvSpPr>
        <p:spPr>
          <a:xfrm>
            <a:off x="6954917" y="6218790"/>
            <a:ext cx="3039785" cy="475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7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Seasonal Trends</a:t>
            </a:r>
            <a:endParaRPr lang="en-US" sz="20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5" name="Text 18">
            <a:extLst>
              <a:ext uri="{FF2B5EF4-FFF2-40B4-BE49-F238E27FC236}">
                <a16:creationId xmlns:a16="http://schemas.microsoft.com/office/drawing/2014/main" id="{98720F6E-9BEF-D0E7-E30A-0D76A4FD5C9B}"/>
              </a:ext>
            </a:extLst>
          </p:cNvPr>
          <p:cNvSpPr/>
          <p:nvPr/>
        </p:nvSpPr>
        <p:spPr>
          <a:xfrm>
            <a:off x="6913008" y="6623364"/>
            <a:ext cx="3429834" cy="1235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63"/>
              </a:lnSpc>
              <a:buNone/>
            </a:pPr>
            <a:r>
              <a:rPr lang="en-US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Montserrat" pitchFamily="34" charset="-120"/>
              </a:rPr>
              <a:t>Clear patterns for guiding inventory and marketing strategies.</a:t>
            </a:r>
            <a:endParaRPr lang="en-US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pic>
        <p:nvPicPr>
          <p:cNvPr id="26" name="Image 0" descr="preencoded.png">
            <a:extLst>
              <a:ext uri="{FF2B5EF4-FFF2-40B4-BE49-F238E27FC236}">
                <a16:creationId xmlns:a16="http://schemas.microsoft.com/office/drawing/2014/main" id="{155AFDCE-D2FD-6EB8-2157-748ABF90C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8" y="0"/>
            <a:ext cx="5486400" cy="83458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67080" y="1170265"/>
            <a:ext cx="7106007" cy="639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38"/>
              </a:lnSpc>
              <a:buNone/>
            </a:pPr>
            <a:r>
              <a:rPr lang="en-US" sz="403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Recommendations</a:t>
            </a:r>
            <a:endParaRPr lang="en-US" sz="4030" dirty="0"/>
          </a:p>
        </p:txBody>
      </p:sp>
      <p:sp>
        <p:nvSpPr>
          <p:cNvPr id="6" name="Shape 3"/>
          <p:cNvSpPr/>
          <p:nvPr/>
        </p:nvSpPr>
        <p:spPr>
          <a:xfrm>
            <a:off x="6167080" y="2101691"/>
            <a:ext cx="3794165" cy="2381607"/>
          </a:xfrm>
          <a:prstGeom prst="roundRect">
            <a:avLst>
              <a:gd name="adj" fmla="val 7350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6361509" y="2296120"/>
            <a:ext cx="2630091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9"/>
              </a:lnSpc>
              <a:buNone/>
            </a:pPr>
            <a:r>
              <a:rPr lang="en-US" sz="2015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Market Expansion</a:t>
            </a:r>
            <a:endParaRPr lang="en-US" sz="2015" dirty="0"/>
          </a:p>
        </p:txBody>
      </p:sp>
      <p:sp>
        <p:nvSpPr>
          <p:cNvPr id="8" name="Text 5"/>
          <p:cNvSpPr/>
          <p:nvPr/>
        </p:nvSpPr>
        <p:spPr>
          <a:xfrm>
            <a:off x="6361509" y="2732723"/>
            <a:ext cx="3405307" cy="15561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1"/>
              </a:lnSpc>
              <a:buNone/>
            </a:pPr>
            <a:r>
              <a:rPr lang="en-US" sz="1532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increasing market share in underperforming regions.</a:t>
            </a:r>
            <a:endParaRPr lang="en-US" sz="1532" dirty="0"/>
          </a:p>
        </p:txBody>
      </p:sp>
      <p:sp>
        <p:nvSpPr>
          <p:cNvPr id="9" name="Shape 6"/>
          <p:cNvSpPr/>
          <p:nvPr/>
        </p:nvSpPr>
        <p:spPr>
          <a:xfrm>
            <a:off x="10155674" y="2101691"/>
            <a:ext cx="3794165" cy="2381607"/>
          </a:xfrm>
          <a:prstGeom prst="roundRect">
            <a:avLst>
              <a:gd name="adj" fmla="val 7350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10350103" y="2296120"/>
            <a:ext cx="2559248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9"/>
              </a:lnSpc>
              <a:buNone/>
            </a:pPr>
            <a:r>
              <a:rPr lang="en-US" sz="2015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Logistics Optimization</a:t>
            </a:r>
            <a:endParaRPr lang="en-US" sz="2015" dirty="0"/>
          </a:p>
        </p:txBody>
      </p:sp>
      <p:sp>
        <p:nvSpPr>
          <p:cNvPr id="11" name="Text 8"/>
          <p:cNvSpPr/>
          <p:nvPr/>
        </p:nvSpPr>
        <p:spPr>
          <a:xfrm>
            <a:off x="10350103" y="2732723"/>
            <a:ext cx="3405307" cy="12449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1"/>
              </a:lnSpc>
              <a:buNone/>
            </a:pPr>
            <a:r>
              <a:rPr lang="en-US" sz="1532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strategies to lower shipping costs and improve delivery times.</a:t>
            </a:r>
            <a:endParaRPr lang="en-US" sz="1532" dirty="0"/>
          </a:p>
        </p:txBody>
      </p:sp>
      <p:sp>
        <p:nvSpPr>
          <p:cNvPr id="12" name="Shape 9"/>
          <p:cNvSpPr/>
          <p:nvPr/>
        </p:nvSpPr>
        <p:spPr>
          <a:xfrm>
            <a:off x="6167080" y="4677728"/>
            <a:ext cx="3794165" cy="2381607"/>
          </a:xfrm>
          <a:prstGeom prst="roundRect">
            <a:avLst>
              <a:gd name="adj" fmla="val 7350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361509" y="4872157"/>
            <a:ext cx="3131582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9"/>
              </a:lnSpc>
              <a:buNone/>
            </a:pPr>
            <a:r>
              <a:rPr lang="en-US" sz="2015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Targeted Marketing</a:t>
            </a:r>
            <a:endParaRPr lang="en-US" sz="2015" dirty="0"/>
          </a:p>
        </p:txBody>
      </p:sp>
      <p:sp>
        <p:nvSpPr>
          <p:cNvPr id="14" name="Text 11"/>
          <p:cNvSpPr/>
          <p:nvPr/>
        </p:nvSpPr>
        <p:spPr>
          <a:xfrm>
            <a:off x="6361509" y="5308759"/>
            <a:ext cx="3405307" cy="15561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1"/>
              </a:lnSpc>
              <a:buNone/>
            </a:pPr>
            <a:r>
              <a:rPr lang="en-US" sz="1532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and execute campaigns tailored to seasonal demand peaks.</a:t>
            </a:r>
            <a:endParaRPr lang="en-US" sz="1532" dirty="0"/>
          </a:p>
        </p:txBody>
      </p:sp>
      <p:sp>
        <p:nvSpPr>
          <p:cNvPr id="15" name="Shape 12"/>
          <p:cNvSpPr/>
          <p:nvPr/>
        </p:nvSpPr>
        <p:spPr>
          <a:xfrm>
            <a:off x="10155674" y="4677728"/>
            <a:ext cx="3794165" cy="2381607"/>
          </a:xfrm>
          <a:prstGeom prst="roundRect">
            <a:avLst>
              <a:gd name="adj" fmla="val 7350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10350103" y="4872157"/>
            <a:ext cx="3019068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9"/>
              </a:lnSpc>
              <a:buNone/>
            </a:pPr>
            <a:r>
              <a:rPr lang="en-US" sz="2015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Increase Order Value</a:t>
            </a:r>
            <a:endParaRPr lang="en-US" sz="2015" dirty="0"/>
          </a:p>
        </p:txBody>
      </p:sp>
      <p:sp>
        <p:nvSpPr>
          <p:cNvPr id="17" name="Text 14"/>
          <p:cNvSpPr/>
          <p:nvPr/>
        </p:nvSpPr>
        <p:spPr>
          <a:xfrm>
            <a:off x="10350103" y="5308759"/>
            <a:ext cx="3405307" cy="12449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1"/>
              </a:lnSpc>
              <a:buNone/>
            </a:pPr>
            <a:r>
              <a:rPr lang="en-US" sz="1532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initiatives to increase average order value.</a:t>
            </a:r>
            <a:endParaRPr lang="en-US" sz="1532" dirty="0"/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966B3B19-716F-A5B5-C1CB-6D8534FDADF4}"/>
              </a:ext>
            </a:extLst>
          </p:cNvPr>
          <p:cNvSpPr/>
          <p:nvPr/>
        </p:nvSpPr>
        <p:spPr>
          <a:xfrm>
            <a:off x="6118859" y="2287995"/>
            <a:ext cx="118110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8"/>
              </a:lnSpc>
              <a:buNone/>
            </a:pPr>
            <a:r>
              <a:rPr lang="en-US" sz="2628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1</a:t>
            </a:r>
            <a:endParaRPr lang="en-US" sz="2628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89487C29-74CA-B0B5-8300-DF3591095B07}"/>
              </a:ext>
            </a:extLst>
          </p:cNvPr>
          <p:cNvSpPr/>
          <p:nvPr/>
        </p:nvSpPr>
        <p:spPr>
          <a:xfrm>
            <a:off x="10022442" y="2287995"/>
            <a:ext cx="186928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8"/>
              </a:lnSpc>
              <a:buNone/>
            </a:pPr>
            <a:r>
              <a:rPr lang="en-US" sz="2628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2</a:t>
            </a:r>
            <a:endParaRPr lang="en-US" sz="2628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1" name="Text 12">
            <a:extLst>
              <a:ext uri="{FF2B5EF4-FFF2-40B4-BE49-F238E27FC236}">
                <a16:creationId xmlns:a16="http://schemas.microsoft.com/office/drawing/2014/main" id="{9E91F7D9-3969-0099-4E2B-9F8245573338}"/>
              </a:ext>
            </a:extLst>
          </p:cNvPr>
          <p:cNvSpPr/>
          <p:nvPr/>
        </p:nvSpPr>
        <p:spPr>
          <a:xfrm>
            <a:off x="6078660" y="4913485"/>
            <a:ext cx="180261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8"/>
              </a:lnSpc>
              <a:buNone/>
            </a:pPr>
            <a:r>
              <a:rPr lang="en-US" sz="2628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3</a:t>
            </a:r>
            <a:endParaRPr lang="en-US" sz="2628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22" name="Text 16">
            <a:extLst>
              <a:ext uri="{FF2B5EF4-FFF2-40B4-BE49-F238E27FC236}">
                <a16:creationId xmlns:a16="http://schemas.microsoft.com/office/drawing/2014/main" id="{33901301-2E09-259E-DAAF-1F966EFCBA15}"/>
              </a:ext>
            </a:extLst>
          </p:cNvPr>
          <p:cNvSpPr/>
          <p:nvPr/>
        </p:nvSpPr>
        <p:spPr>
          <a:xfrm>
            <a:off x="9985821" y="4936454"/>
            <a:ext cx="201930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8"/>
              </a:lnSpc>
              <a:buNone/>
            </a:pPr>
            <a:r>
              <a:rPr lang="en-US" sz="2628" b="1" dirty="0">
                <a:solidFill>
                  <a:srgbClr val="EEEFF5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4</a:t>
            </a:r>
            <a:endParaRPr lang="en-US" sz="2628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4630400" cy="375019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878897" y="4479405"/>
            <a:ext cx="5701546" cy="15104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612"/>
              </a:lnSpc>
              <a:buNone/>
            </a:pPr>
            <a:r>
              <a:rPr lang="en-US" sz="9600" b="1" dirty="0">
                <a:solidFill>
                  <a:srgbClr val="9998FF"/>
                </a:solidFill>
                <a:latin typeface="Segoe UI Emoji" panose="020B0502040204020203" pitchFamily="34" charset="0"/>
                <a:ea typeface="Segoe UI Emoji" panose="020B0502040204020203" pitchFamily="34" charset="0"/>
                <a:cs typeface="Barlow" pitchFamily="34" charset="-120"/>
              </a:rPr>
              <a:t>Thank You</a:t>
            </a:r>
            <a:endParaRPr lang="en-US" sz="96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479</Words>
  <Application>Microsoft Office PowerPoint</Application>
  <PresentationFormat>Custom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Barlow</vt:lpstr>
      <vt:lpstr>Montserrat</vt:lpstr>
      <vt:lpstr>Segoe UI Emoji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PptxGenJS Presentation</dc:subject>
  <dc:creator>kshirsagartushar335@outlook.com</dc:creator>
  <cp:lastModifiedBy>Swaroop Girish Kulkarni (Student)</cp:lastModifiedBy>
  <cp:revision>7</cp:revision>
  <dcterms:created xsi:type="dcterms:W3CDTF">2024-08-12T11:00:43Z</dcterms:created>
  <dcterms:modified xsi:type="dcterms:W3CDTF">2024-08-27T22:11:10Z</dcterms:modified>
</cp:coreProperties>
</file>